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6" r:id="rId2"/>
    <p:sldId id="257" r:id="rId3"/>
    <p:sldId id="256" r:id="rId4"/>
    <p:sldId id="296" r:id="rId5"/>
    <p:sldId id="258" r:id="rId6"/>
    <p:sldId id="320" r:id="rId7"/>
    <p:sldId id="259" r:id="rId8"/>
    <p:sldId id="260" r:id="rId9"/>
    <p:sldId id="297" r:id="rId10"/>
    <p:sldId id="263" r:id="rId11"/>
    <p:sldId id="324" r:id="rId12"/>
    <p:sldId id="317" r:id="rId13"/>
    <p:sldId id="264" r:id="rId14"/>
    <p:sldId id="265" r:id="rId15"/>
    <p:sldId id="323" r:id="rId16"/>
    <p:sldId id="266" r:id="rId17"/>
    <p:sldId id="267" r:id="rId18"/>
    <p:sldId id="268" r:id="rId19"/>
    <p:sldId id="318" r:id="rId20"/>
    <p:sldId id="326" r:id="rId21"/>
    <p:sldId id="269" r:id="rId22"/>
    <p:sldId id="270" r:id="rId23"/>
    <p:sldId id="271" r:id="rId24"/>
    <p:sldId id="272" r:id="rId25"/>
    <p:sldId id="327" r:id="rId26"/>
    <p:sldId id="274" r:id="rId27"/>
    <p:sldId id="344" r:id="rId28"/>
    <p:sldId id="339" r:id="rId29"/>
    <p:sldId id="338" r:id="rId30"/>
    <p:sldId id="329" r:id="rId31"/>
    <p:sldId id="342" r:id="rId32"/>
    <p:sldId id="340" r:id="rId33"/>
    <p:sldId id="343" r:id="rId34"/>
    <p:sldId id="328" r:id="rId35"/>
    <p:sldId id="276" r:id="rId36"/>
    <p:sldId id="337" r:id="rId37"/>
    <p:sldId id="331" r:id="rId38"/>
    <p:sldId id="332" r:id="rId39"/>
    <p:sldId id="277" r:id="rId40"/>
    <p:sldId id="278" r:id="rId41"/>
    <p:sldId id="279" r:id="rId42"/>
    <p:sldId id="280" r:id="rId43"/>
    <p:sldId id="281" r:id="rId44"/>
    <p:sldId id="282" r:id="rId45"/>
    <p:sldId id="283" r:id="rId46"/>
    <p:sldId id="284" r:id="rId47"/>
    <p:sldId id="285" r:id="rId48"/>
    <p:sldId id="286" r:id="rId49"/>
    <p:sldId id="287" r:id="rId50"/>
    <p:sldId id="288" r:id="rId51"/>
    <p:sldId id="293" r:id="rId52"/>
    <p:sldId id="333" r:id="rId53"/>
    <p:sldId id="319" r:id="rId54"/>
    <p:sldId id="345" r:id="rId55"/>
    <p:sldId id="312" r:id="rId56"/>
    <p:sldId id="315" r:id="rId57"/>
    <p:sldId id="310" r:id="rId58"/>
    <p:sldId id="313" r:id="rId59"/>
    <p:sldId id="289" r:id="rId60"/>
    <p:sldId id="334" r:id="rId61"/>
    <p:sldId id="290" r:id="rId62"/>
    <p:sldId id="311" r:id="rId63"/>
    <p:sldId id="295" r:id="rId64"/>
    <p:sldId id="335" r:id="rId65"/>
    <p:sldId id="291" r:id="rId66"/>
    <p:sldId id="307" r:id="rId67"/>
    <p:sldId id="336" r:id="rId68"/>
    <p:sldId id="308" r:id="rId69"/>
    <p:sldId id="309" r:id="rId70"/>
    <p:sldId id="321" r:id="rId71"/>
    <p:sldId id="322" r:id="rId72"/>
    <p:sldId id="325" r:id="rId7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822"/>
    <a:srgbClr val="F04A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8" d="100"/>
          <a:sy n="68" d="100"/>
        </p:scale>
        <p:origin x="5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01.08.2021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3434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01.08.2021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4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01.08.2021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7267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01.08.2021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337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01.08.2021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8203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01.08.2021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7680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01.08.2021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3153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01.08.2021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381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01.08.2021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6608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01.08.2021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872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01.08.2021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615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EE57E-C586-4F61-A82F-6CDBBF668276}" type="datetimeFigureOut">
              <a:rPr lang="ru-RU" smtClean="0"/>
              <a:t>01.08.2021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2308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microsoft.com/office/2007/relationships/hdphoto" Target="../media/hdphoto2.wdp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41" y="333260"/>
            <a:ext cx="4780619" cy="60265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5897601" y="582067"/>
            <a:ext cx="54356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DISCLAIMER</a:t>
            </a:r>
          </a:p>
          <a:p>
            <a:pPr algn="ctr"/>
            <a:endParaRPr lang="ru-RU" sz="2800" dirty="0"/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В примерах кода не приведены импорты, объявление пакета и шаблонный код </a:t>
            </a:r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(геттеры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сеттеры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и пр.)</a:t>
            </a:r>
          </a:p>
          <a:p>
            <a:pPr algn="ctr"/>
            <a:endParaRPr lang="ru-RU" sz="2800" dirty="0"/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Презентация находится в режиме оживленной работы.</a:t>
            </a:r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Может присутствовать хаос и творческий беспорядок.</a:t>
            </a:r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Часть слайдов может отсутствовать</a:t>
            </a:r>
          </a:p>
        </p:txBody>
      </p:sp>
    </p:spTree>
    <p:extLst>
      <p:ext uri="{BB962C8B-B14F-4D97-AF65-F5344CB8AC3E}">
        <p14:creationId xmlns:p14="http://schemas.microsoft.com/office/powerpoint/2010/main" val="2663455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JPoint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2021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9000"/>
            <a:ext cx="7751199" cy="435133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2622" y="1883367"/>
            <a:ext cx="3614003" cy="420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45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-122571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5925592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6978" y="3531866"/>
            <a:ext cx="113537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Было бы круто найти </a:t>
            </a:r>
            <a:r>
              <a:rPr lang="ru-RU" sz="4800" dirty="0" err="1"/>
              <a:t>Джошуа</a:t>
            </a:r>
            <a:r>
              <a:rPr lang="ru-RU" sz="4800" dirty="0"/>
              <a:t> Блоха в таких же позах, либо подменить Дрейка на Блоха с помощью </a:t>
            </a:r>
            <a:r>
              <a:rPr lang="en-US" sz="4800" dirty="0" err="1"/>
              <a:t>FaceApp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2365806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Отдача перечислений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http-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коды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mime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99" y="3045647"/>
            <a:ext cx="10491183" cy="153466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398" y="1285875"/>
            <a:ext cx="1759772" cy="175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48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5925592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0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3076772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3087" y="0"/>
            <a:ext cx="4498571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Google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ReCaptcha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26" name="Picture 2" descr="16 Times People Struggled With These Captchas So Much, They Shared It  Online | Bored Pan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744" y="1013517"/>
            <a:ext cx="6681260" cy="578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196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Google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ReCaptcha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API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825" y="1509741"/>
            <a:ext cx="10746060" cy="485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58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784" y="810062"/>
            <a:ext cx="8683845" cy="523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4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Добавление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незадокументированного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значения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247" y="1825625"/>
            <a:ext cx="9239500" cy="4518882"/>
          </a:xfrm>
          <a:prstGeom prst="rect">
            <a:avLst/>
          </a:prstGeom>
        </p:spPr>
      </p:pic>
      <p:sp>
        <p:nvSpPr>
          <p:cNvPr id="5" name="Стрелка вправо 4"/>
          <p:cNvSpPr/>
          <p:nvPr/>
        </p:nvSpPr>
        <p:spPr>
          <a:xfrm rot="13565501">
            <a:off x="2454442" y="4812602"/>
            <a:ext cx="1267326" cy="1171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5184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Добавление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UNEXPECTED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значения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82141"/>
            <a:ext cx="9838072" cy="5179414"/>
          </a:xfrm>
          <a:prstGeom prst="rect">
            <a:avLst/>
          </a:prstGeom>
        </p:spPr>
      </p:pic>
      <p:sp>
        <p:nvSpPr>
          <p:cNvPr id="5" name="Стрелка вправо 4">
            <a:extLst>
              <a:ext uri="{FF2B5EF4-FFF2-40B4-BE49-F238E27FC236}">
                <a16:creationId xmlns:a16="http://schemas.microsoft.com/office/drawing/2014/main" id="{ACC7276F-0EB2-4E5A-BD31-52C298DE5A8D}"/>
              </a:ext>
            </a:extLst>
          </p:cNvPr>
          <p:cNvSpPr/>
          <p:nvPr/>
        </p:nvSpPr>
        <p:spPr>
          <a:xfrm rot="13565501">
            <a:off x="2209345" y="4935152"/>
            <a:ext cx="1267326" cy="117107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4104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0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pic>
        <p:nvPicPr>
          <p:cNvPr id="8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6005867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3317956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Представление себя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19" y="2142186"/>
            <a:ext cx="3438109" cy="3561019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5972175" y="2520836"/>
            <a:ext cx="4686299" cy="2698864"/>
            <a:chOff x="6096001" y="2635136"/>
            <a:chExt cx="3895724" cy="2003367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51" t="35383" r="52725" b="28602"/>
            <a:stretch/>
          </p:blipFill>
          <p:spPr>
            <a:xfrm>
              <a:off x="6096001" y="2635136"/>
              <a:ext cx="1733550" cy="2003367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232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44" t="35383" r="24764" b="28602"/>
            <a:stretch/>
          </p:blipFill>
          <p:spPr>
            <a:xfrm>
              <a:off x="7829551" y="2635136"/>
              <a:ext cx="2162174" cy="20033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1695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публичном </a:t>
            </a:r>
            <a:r>
              <a:rPr lang="en-US" sz="3600" dirty="0">
                <a:solidFill>
                  <a:srgbClr val="00B050"/>
                </a:solidFill>
              </a:rPr>
              <a:t>API</a:t>
            </a:r>
            <a:endParaRPr lang="ru-RU" sz="3600" dirty="0">
              <a:solidFill>
                <a:srgbClr val="00B05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JSON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8" r="12318"/>
          <a:stretch/>
        </p:blipFill>
        <p:spPr>
          <a:xfrm>
            <a:off x="6403993" y="1050762"/>
            <a:ext cx="5483207" cy="506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99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JSON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Jackson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73" y="2736869"/>
            <a:ext cx="10914454" cy="155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03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OpenAPI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 библиотека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springdoc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44" y="1765503"/>
            <a:ext cx="5800725" cy="18478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471" y="1558131"/>
            <a:ext cx="29337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68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Почему ваш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JSON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на меня орет?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39834" t="7471" r="17682" b="9279"/>
          <a:stretch/>
        </p:blipFill>
        <p:spPr>
          <a:xfrm>
            <a:off x="6096000" y="967403"/>
            <a:ext cx="3981797" cy="4480560"/>
          </a:xfrm>
          <a:prstGeom prst="rect">
            <a:avLst/>
          </a:prstGeom>
        </p:spPr>
      </p:pic>
      <p:pic>
        <p:nvPicPr>
          <p:cNvPr id="6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3071" r="75042"/>
          <a:stretch/>
        </p:blipFill>
        <p:spPr>
          <a:xfrm>
            <a:off x="1632290" y="1325563"/>
            <a:ext cx="2682015" cy="4222865"/>
          </a:xfrm>
          <a:prstGeom prst="rect">
            <a:avLst/>
          </a:prstGeom>
        </p:spPr>
      </p:pic>
      <p:pic>
        <p:nvPicPr>
          <p:cNvPr id="1026" name="Picture 2" descr="Логотип Google на прозрачном фоне (пнг)– Логотип Google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290" y="5719539"/>
            <a:ext cx="2822397" cy="87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Файл:Yandex logo en.svg — Википеди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178" y="5447963"/>
            <a:ext cx="2538556" cy="99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442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4489"/>
            <a:ext cx="3926305" cy="462906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809" y="2859505"/>
            <a:ext cx="7085174" cy="22098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09732" y="612367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>
                    <a:lumMod val="85000"/>
                  </a:schemeClr>
                </a:solidFill>
              </a:rPr>
              <a:t>Отдача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9436" y="617905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>
                    <a:lumMod val="85000"/>
                  </a:schemeClr>
                </a:solidFill>
              </a:rPr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338654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БД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JPA</a:t>
            </a:r>
            <a:endParaRPr lang="ru-RU" sz="32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38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21" y="1101283"/>
            <a:ext cx="4646105" cy="248478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60" y="3519392"/>
            <a:ext cx="3623120" cy="2757678"/>
          </a:xfrm>
          <a:prstGeom prst="rect">
            <a:avLst/>
          </a:prstGeom>
        </p:spPr>
      </p:pic>
      <p:grpSp>
        <p:nvGrpSpPr>
          <p:cNvPr id="6" name="Группа 5"/>
          <p:cNvGrpSpPr/>
          <p:nvPr/>
        </p:nvGrpSpPr>
        <p:grpSpPr>
          <a:xfrm>
            <a:off x="5494937" y="771524"/>
            <a:ext cx="5916013" cy="4924425"/>
            <a:chOff x="5294912" y="838199"/>
            <a:chExt cx="5916013" cy="4924425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3178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5494937" y="771524"/>
            <a:ext cx="5916013" cy="4924425"/>
            <a:chOff x="5294912" y="838199"/>
            <a:chExt cx="5916013" cy="4924425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36" y="1806403"/>
            <a:ext cx="4695444" cy="27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818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vignette.wikia.nocookie.net/speculativeevolution/images/8/8c/AfterMan_Map_50my.png/revision/latest?cb=201902172211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191"/>
            <a:ext cx="12192000" cy="674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18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is is the world&amp;#39;s most dangerous bomb a blast and the earth is 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7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5256"/>
            <a:ext cx="12192000" cy="287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38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54878"/>
            <a:ext cx="9144000" cy="107219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Effective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23207" y="1403537"/>
            <a:ext cx="5725719" cy="464812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pPr algn="l"/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723207" y="6051665"/>
            <a:ext cx="829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Было бы круто сделать счетчик слайдов в виде полоски прохождения юнит-тестов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54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598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1933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598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0" y="3095626"/>
            <a:ext cx="4011930" cy="364045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4" y="3803905"/>
            <a:ext cx="5156073" cy="251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747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6" y="676656"/>
            <a:ext cx="10416159" cy="618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03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598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460" y="3752850"/>
            <a:ext cx="6983730" cy="27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33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Разделение слоев приложения</a:t>
            </a:r>
            <a:endParaRPr lang="en-US" sz="36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313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238593" y="19950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APPROVAL_PENDING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38593" y="125452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CREATE_PENDING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38593" y="2309898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CREATED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724399" y="199505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NOT_APPROVED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038407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CANCELLED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799214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CANCEL_PENDING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238593" y="340717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ASSEMBLING_PENDING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38593" y="556502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ASSEMBLED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038406" y="4486102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238593" y="4486102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038406" y="5565025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REASON_SEARCHING</a:t>
            </a:r>
            <a:endParaRPr lang="ru-RU" dirty="0"/>
          </a:p>
        </p:txBody>
      </p:sp>
      <p:cxnSp>
        <p:nvCxnSpPr>
          <p:cNvPr id="18" name="Прямая со стрелкой 17"/>
          <p:cNvCxnSpPr>
            <a:stCxn id="6" idx="3"/>
            <a:endCxn id="9" idx="1"/>
          </p:cNvCxnSpPr>
          <p:nvPr/>
        </p:nvCxnSpPr>
        <p:spPr>
          <a:xfrm>
            <a:off x="3682534" y="565265"/>
            <a:ext cx="104186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6" idx="2"/>
            <a:endCxn id="7" idx="0"/>
          </p:cNvCxnSpPr>
          <p:nvPr/>
        </p:nvCxnSpPr>
        <p:spPr>
          <a:xfrm>
            <a:off x="2460564" y="931025"/>
            <a:ext cx="0" cy="32350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7" idx="2"/>
            <a:endCxn id="8" idx="0"/>
          </p:cNvCxnSpPr>
          <p:nvPr/>
        </p:nvCxnSpPr>
        <p:spPr>
          <a:xfrm>
            <a:off x="2460564" y="1986049"/>
            <a:ext cx="0" cy="32384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8" idx="2"/>
            <a:endCxn id="12" idx="0"/>
          </p:cNvCxnSpPr>
          <p:nvPr/>
        </p:nvCxnSpPr>
        <p:spPr>
          <a:xfrm>
            <a:off x="2460564" y="3041418"/>
            <a:ext cx="0" cy="36576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2" idx="2"/>
            <a:endCxn id="15" idx="0"/>
          </p:cNvCxnSpPr>
          <p:nvPr/>
        </p:nvCxnSpPr>
        <p:spPr>
          <a:xfrm>
            <a:off x="2460564" y="4138699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5" idx="2"/>
            <a:endCxn id="13" idx="0"/>
          </p:cNvCxnSpPr>
          <p:nvPr/>
        </p:nvCxnSpPr>
        <p:spPr>
          <a:xfrm>
            <a:off x="2460564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8" idx="3"/>
            <a:endCxn id="11" idx="1"/>
          </p:cNvCxnSpPr>
          <p:nvPr/>
        </p:nvCxnSpPr>
        <p:spPr>
          <a:xfrm>
            <a:off x="3682534" y="2675658"/>
            <a:ext cx="111668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11" idx="3"/>
            <a:endCxn id="10" idx="1"/>
          </p:cNvCxnSpPr>
          <p:nvPr/>
        </p:nvCxnSpPr>
        <p:spPr>
          <a:xfrm>
            <a:off x="7243155" y="2675658"/>
            <a:ext cx="79525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>
            <a:endCxn id="14" idx="1"/>
          </p:cNvCxnSpPr>
          <p:nvPr/>
        </p:nvCxnSpPr>
        <p:spPr>
          <a:xfrm>
            <a:off x="7390014" y="4851862"/>
            <a:ext cx="6483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>
            <a:off x="8354291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>
            <a:off x="8805949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>
            <a:off x="9529156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>
            <a:off x="10052858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stCxn id="14" idx="2"/>
            <a:endCxn id="16" idx="0"/>
          </p:cNvCxnSpPr>
          <p:nvPr/>
        </p:nvCxnSpPr>
        <p:spPr>
          <a:xfrm>
            <a:off x="9260377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13" idx="2"/>
          </p:cNvCxnSpPr>
          <p:nvPr/>
        </p:nvCxnSpPr>
        <p:spPr>
          <a:xfrm flipH="1">
            <a:off x="2460563" y="6296545"/>
            <a:ext cx="1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527069" y="6296545"/>
            <a:ext cx="209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BE CONTINUED…</a:t>
            </a:r>
            <a:endParaRPr lang="ru-RU" dirty="0"/>
          </a:p>
        </p:txBody>
      </p:sp>
      <p:cxnSp>
        <p:nvCxnSpPr>
          <p:cNvPr id="57" name="Прямая со стрелкой 56"/>
          <p:cNvCxnSpPr>
            <a:stCxn id="7" idx="3"/>
          </p:cNvCxnSpPr>
          <p:nvPr/>
        </p:nvCxnSpPr>
        <p:spPr>
          <a:xfrm>
            <a:off x="3682534" y="1620289"/>
            <a:ext cx="1116680" cy="68926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>
            <a:off x="3682536" y="931027"/>
            <a:ext cx="1992285" cy="137529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9463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lean Architecture.. Чистая архитектура по новому. Part 2. | by Nikita  Goncharuk | Clean Code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606" y="140682"/>
            <a:ext cx="8969433" cy="658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5720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238593" y="19950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APPROVAL_PENDING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38593" y="125452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CREATE_PENDING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38593" y="2309898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CREATED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724399" y="199505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NOT_APPROVED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038407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CANCELLED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799214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CANCEL_PENDING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238593" y="340717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ASSEMBLING_PENDING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38593" y="556502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ASSEMBLED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038406" y="4486102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238593" y="4486102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038406" y="5565025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REASON_SEARCHING</a:t>
            </a:r>
            <a:endParaRPr lang="ru-RU" dirty="0"/>
          </a:p>
        </p:txBody>
      </p:sp>
      <p:cxnSp>
        <p:nvCxnSpPr>
          <p:cNvPr id="18" name="Прямая со стрелкой 17"/>
          <p:cNvCxnSpPr>
            <a:stCxn id="6" idx="3"/>
            <a:endCxn id="9" idx="1"/>
          </p:cNvCxnSpPr>
          <p:nvPr/>
        </p:nvCxnSpPr>
        <p:spPr>
          <a:xfrm>
            <a:off x="3682534" y="565265"/>
            <a:ext cx="104186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6" idx="2"/>
            <a:endCxn id="7" idx="0"/>
          </p:cNvCxnSpPr>
          <p:nvPr/>
        </p:nvCxnSpPr>
        <p:spPr>
          <a:xfrm>
            <a:off x="2460564" y="931025"/>
            <a:ext cx="0" cy="32350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7" idx="2"/>
            <a:endCxn id="8" idx="0"/>
          </p:cNvCxnSpPr>
          <p:nvPr/>
        </p:nvCxnSpPr>
        <p:spPr>
          <a:xfrm>
            <a:off x="2460564" y="1986049"/>
            <a:ext cx="0" cy="32384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8" idx="2"/>
            <a:endCxn id="12" idx="0"/>
          </p:cNvCxnSpPr>
          <p:nvPr/>
        </p:nvCxnSpPr>
        <p:spPr>
          <a:xfrm>
            <a:off x="2460564" y="3041418"/>
            <a:ext cx="0" cy="36576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2" idx="2"/>
            <a:endCxn id="15" idx="0"/>
          </p:cNvCxnSpPr>
          <p:nvPr/>
        </p:nvCxnSpPr>
        <p:spPr>
          <a:xfrm>
            <a:off x="2460564" y="4138699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5" idx="2"/>
            <a:endCxn id="13" idx="0"/>
          </p:cNvCxnSpPr>
          <p:nvPr/>
        </p:nvCxnSpPr>
        <p:spPr>
          <a:xfrm>
            <a:off x="2460564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8" idx="3"/>
            <a:endCxn id="11" idx="1"/>
          </p:cNvCxnSpPr>
          <p:nvPr/>
        </p:nvCxnSpPr>
        <p:spPr>
          <a:xfrm>
            <a:off x="3682534" y="2675658"/>
            <a:ext cx="111668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11" idx="3"/>
            <a:endCxn id="10" idx="1"/>
          </p:cNvCxnSpPr>
          <p:nvPr/>
        </p:nvCxnSpPr>
        <p:spPr>
          <a:xfrm>
            <a:off x="7243155" y="2675658"/>
            <a:ext cx="79525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>
            <a:endCxn id="14" idx="1"/>
          </p:cNvCxnSpPr>
          <p:nvPr/>
        </p:nvCxnSpPr>
        <p:spPr>
          <a:xfrm>
            <a:off x="7390014" y="4851862"/>
            <a:ext cx="6483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>
            <a:off x="8354291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>
            <a:off x="8805949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>
            <a:off x="9529156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>
            <a:off x="10052858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stCxn id="14" idx="2"/>
            <a:endCxn id="16" idx="0"/>
          </p:cNvCxnSpPr>
          <p:nvPr/>
        </p:nvCxnSpPr>
        <p:spPr>
          <a:xfrm>
            <a:off x="9260377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13" idx="2"/>
          </p:cNvCxnSpPr>
          <p:nvPr/>
        </p:nvCxnSpPr>
        <p:spPr>
          <a:xfrm flipH="1">
            <a:off x="2460563" y="6296545"/>
            <a:ext cx="1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527069" y="6296545"/>
            <a:ext cx="209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BE CONTINUED…</a:t>
            </a:r>
            <a:endParaRPr lang="ru-RU" dirty="0"/>
          </a:p>
        </p:txBody>
      </p:sp>
      <p:cxnSp>
        <p:nvCxnSpPr>
          <p:cNvPr id="57" name="Прямая со стрелкой 56"/>
          <p:cNvCxnSpPr>
            <a:stCxn id="7" idx="3"/>
          </p:cNvCxnSpPr>
          <p:nvPr/>
        </p:nvCxnSpPr>
        <p:spPr>
          <a:xfrm>
            <a:off x="3682534" y="1620289"/>
            <a:ext cx="1116680" cy="68926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>
            <a:off x="3682536" y="931027"/>
            <a:ext cx="1992285" cy="137529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Прямоугольник 31"/>
          <p:cNvSpPr/>
          <p:nvPr/>
        </p:nvSpPr>
        <p:spPr>
          <a:xfrm>
            <a:off x="7764087" y="3815542"/>
            <a:ext cx="3084021" cy="2850335"/>
          </a:xfrm>
          <a:prstGeom prst="rect">
            <a:avLst/>
          </a:prstGeom>
          <a:solidFill>
            <a:srgbClr val="F04A2E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ERROR</a:t>
            </a:r>
          </a:p>
        </p:txBody>
      </p:sp>
      <p:sp>
        <p:nvSpPr>
          <p:cNvPr id="33" name="Прямоугольник 32"/>
          <p:cNvSpPr/>
          <p:nvPr/>
        </p:nvSpPr>
        <p:spPr>
          <a:xfrm>
            <a:off x="4624566" y="2120331"/>
            <a:ext cx="5999099" cy="1308561"/>
          </a:xfrm>
          <a:prstGeom prst="rect">
            <a:avLst/>
          </a:prstGeom>
          <a:solidFill>
            <a:schemeClr val="accent2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CANCELLED</a:t>
            </a:r>
          </a:p>
        </p:txBody>
      </p:sp>
      <p:sp>
        <p:nvSpPr>
          <p:cNvPr id="35" name="Прямоугольник 34"/>
          <p:cNvSpPr/>
          <p:nvPr/>
        </p:nvSpPr>
        <p:spPr>
          <a:xfrm>
            <a:off x="1169242" y="83127"/>
            <a:ext cx="2579718" cy="2144684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CREATION</a:t>
            </a:r>
          </a:p>
        </p:txBody>
      </p:sp>
      <p:sp>
        <p:nvSpPr>
          <p:cNvPr id="36" name="Прямоугольник 35"/>
          <p:cNvSpPr/>
          <p:nvPr/>
        </p:nvSpPr>
        <p:spPr>
          <a:xfrm>
            <a:off x="1169242" y="2269960"/>
            <a:ext cx="2579718" cy="2144684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CREATED</a:t>
            </a:r>
          </a:p>
        </p:txBody>
      </p:sp>
    </p:spTree>
    <p:extLst>
      <p:ext uri="{BB962C8B-B14F-4D97-AF65-F5344CB8AC3E}">
        <p14:creationId xmlns:p14="http://schemas.microsoft.com/office/powerpoint/2010/main" val="28147722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655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30134" y="4518949"/>
            <a:ext cx="10515600" cy="1940040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</a:t>
            </a:r>
          </a:p>
          <a:p>
            <a:pPr lvl="1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Не нужно расширяться</a:t>
            </a:r>
          </a:p>
          <a:p>
            <a:pPr lvl="1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Нужно расширяться</a:t>
            </a:r>
          </a:p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параметру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5030" t="57722" b="31628"/>
          <a:stretch/>
        </p:blipFill>
        <p:spPr>
          <a:xfrm>
            <a:off x="1014153" y="3664315"/>
            <a:ext cx="7533533" cy="73807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1853" t="15709" b="52529"/>
          <a:stretch/>
        </p:blipFill>
        <p:spPr>
          <a:xfrm>
            <a:off x="1014153" y="2077967"/>
            <a:ext cx="7065818" cy="71316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153" y="2835403"/>
            <a:ext cx="3514530" cy="794078"/>
          </a:xfrm>
          <a:prstGeom prst="rect">
            <a:avLst/>
          </a:prstGeom>
        </p:spPr>
      </p:pic>
      <p:pic>
        <p:nvPicPr>
          <p:cNvPr id="7" name="Объект 3"/>
          <p:cNvPicPr>
            <a:picLocks noChangeAspect="1"/>
          </p:cNvPicPr>
          <p:nvPr/>
        </p:nvPicPr>
        <p:blipFill rotWithShape="1">
          <a:blip r:embed="rId5"/>
          <a:srcRect l="7445" t="73860" r="7655" b="9619"/>
          <a:stretch/>
        </p:blipFill>
        <p:spPr>
          <a:xfrm>
            <a:off x="1014153" y="1276388"/>
            <a:ext cx="3133898" cy="71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32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/>
          <p:cNvSpPr txBox="1">
            <a:spLocks/>
          </p:cNvSpPr>
          <p:nvPr/>
        </p:nvSpPr>
        <p:spPr>
          <a:xfrm>
            <a:off x="562786" y="697683"/>
            <a:ext cx="5838014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</a:p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290" y="977566"/>
            <a:ext cx="47339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46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 без расширения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90650"/>
            <a:ext cx="10397786" cy="17375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6044" y="4663440"/>
            <a:ext cx="4052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Переделать на пример с континентами</a:t>
            </a:r>
          </a:p>
        </p:txBody>
      </p:sp>
    </p:spTree>
    <p:extLst>
      <p:ext uri="{BB962C8B-B14F-4D97-AF65-F5344CB8AC3E}">
        <p14:creationId xmlns:p14="http://schemas.microsoft.com/office/powerpoint/2010/main" val="40778792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 с расширением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9156032" cy="369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798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Apache Commons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Guava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4031" y="1837363"/>
            <a:ext cx="8597064" cy="235609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31" y="4626599"/>
            <a:ext cx="8693177" cy="19506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41784" y="180459"/>
            <a:ext cx="2630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Скучно! Нужно выкинуть</a:t>
            </a:r>
          </a:p>
        </p:txBody>
      </p:sp>
    </p:spTree>
    <p:extLst>
      <p:ext uri="{BB962C8B-B14F-4D97-AF65-F5344CB8AC3E}">
        <p14:creationId xmlns:p14="http://schemas.microsoft.com/office/powerpoint/2010/main" val="37838633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Apache Commons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792" y="1392607"/>
            <a:ext cx="11255893" cy="368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088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Guava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771" y="2149643"/>
            <a:ext cx="10902146" cy="385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262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valueOf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(Class, name)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31298"/>
            <a:ext cx="7471611" cy="522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007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Замер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перфоманса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с помощью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JMH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780420" y="1825625"/>
            <a:ext cx="3573379" cy="4351338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Характеристики железа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05689"/>
            <a:ext cx="6509084" cy="517681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836" y="3233515"/>
            <a:ext cx="4589355" cy="334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7987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параметру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178" y="1477419"/>
            <a:ext cx="5636341" cy="391272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372" y="1477419"/>
            <a:ext cx="2733675" cy="24955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721" y="4147050"/>
            <a:ext cx="24669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850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90688"/>
            <a:ext cx="9878961" cy="445521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Через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стрим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9135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Кэш в виде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мапы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642" y="2172994"/>
            <a:ext cx="10846214" cy="265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03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8ED73F-F329-4929-B6E1-0381898DC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7" y="108013"/>
            <a:ext cx="6166485" cy="6641973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D35C05D-9146-42C3-8071-CD55CE7B2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05B9BEA-EB40-4DD3-8622-291124D724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55"/>
          <a:stretch/>
        </p:blipFill>
        <p:spPr>
          <a:xfrm>
            <a:off x="6497753" y="3901485"/>
            <a:ext cx="461962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71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Сравнение производительности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54" y="1368843"/>
            <a:ext cx="8372280" cy="536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217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Алгоритм выбора решения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06" y="1484803"/>
            <a:ext cx="4117312" cy="4754832"/>
          </a:xfrm>
        </p:spPr>
      </p:pic>
    </p:spTree>
    <p:extLst>
      <p:ext uri="{BB962C8B-B14F-4D97-AF65-F5344CB8AC3E}">
        <p14:creationId xmlns:p14="http://schemas.microsoft.com/office/powerpoint/2010/main" val="17754524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Перечисление как </a:t>
            </a:r>
            <a:r>
              <a:rPr lang="en-US" sz="3600" dirty="0">
                <a:solidFill>
                  <a:srgbClr val="00B050"/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285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09" b="49880"/>
          <a:stretch/>
        </p:blipFill>
        <p:spPr>
          <a:xfrm>
            <a:off x="596100" y="1094105"/>
            <a:ext cx="5253059" cy="471649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487" y="1366576"/>
            <a:ext cx="5770329" cy="400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648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Laziness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DEEDFE-A9CD-4027-B659-B72B34647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065" y="108013"/>
            <a:ext cx="6166485" cy="664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381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Мутабельность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FD3544-96CD-498E-AF9F-15C0DA294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10" y="1613359"/>
            <a:ext cx="6430272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403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C76912-F41A-4678-A996-BCF1E208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Spring Bean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542" y="1764217"/>
            <a:ext cx="5429250" cy="25622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0" y="1832956"/>
            <a:ext cx="54483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758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6798" y="67917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Вот так, с помощью нехитрых приспособлений, можно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превратить в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 даже в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спринговый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компонент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.</a:t>
            </a:r>
            <a:br>
              <a:rPr lang="en-US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Но зачем?</a:t>
            </a:r>
          </a:p>
        </p:txBody>
      </p:sp>
      <p:pic>
        <p:nvPicPr>
          <p:cNvPr id="2050" name="Picture 2" descr="О неожиданном способе сделать консалтинг интересным - Dots and Bracket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905" y="1937825"/>
            <a:ext cx="6691746" cy="466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7550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8EDE7-49F5-4280-940C-AA566739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Что там у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котлинистов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13" y="1925158"/>
            <a:ext cx="2733675" cy="6667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13" y="2933210"/>
            <a:ext cx="4467225" cy="320992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482" y="1463076"/>
            <a:ext cx="4267200" cy="174307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13" y="1463076"/>
            <a:ext cx="248602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550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49" y="340446"/>
            <a:ext cx="5916230" cy="5987225"/>
          </a:xfrm>
          <a:prstGeom prst="rect">
            <a:avLst/>
          </a:prstGeom>
        </p:spPr>
      </p:pic>
      <p:pic>
        <p:nvPicPr>
          <p:cNvPr id="1026" name="Picture 2" descr="Блох, Джошуа — Википедия">
            <a:extLst>
              <a:ext uri="{FF2B5EF4-FFF2-40B4-BE49-F238E27FC236}">
                <a16:creationId xmlns:a16="http://schemas.microsoft.com/office/drawing/2014/main" id="{F4750A4C-1F21-4C71-BEED-C5E6D3A125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5" r="9460"/>
          <a:stretch/>
        </p:blipFill>
        <p:spPr bwMode="auto">
          <a:xfrm>
            <a:off x="6653451" y="241289"/>
            <a:ext cx="4932506" cy="556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385A9D-09D7-4E34-A3E0-AB906A124691}"/>
              </a:ext>
            </a:extLst>
          </p:cNvPr>
          <p:cNvSpPr txBox="1"/>
          <p:nvPr/>
        </p:nvSpPr>
        <p:spPr>
          <a:xfrm>
            <a:off x="6975835" y="5970380"/>
            <a:ext cx="4069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… single-element </a:t>
            </a:r>
            <a:r>
              <a:rPr lang="en-US" dirty="0" err="1"/>
              <a:t>enum</a:t>
            </a:r>
            <a:r>
              <a:rPr lang="en-US" dirty="0"/>
              <a:t> type is often </a:t>
            </a:r>
            <a:br>
              <a:rPr lang="en-US" dirty="0"/>
            </a:br>
            <a:r>
              <a:rPr lang="en-US" dirty="0"/>
              <a:t>the best way to implement a singleton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8484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F209B8D-3DE5-4572-86E9-CEA991B0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7" y="108013"/>
            <a:ext cx="6166485" cy="6641973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AB6F796-817C-4B24-A93E-B0E89527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93E582E-339F-4719-9029-7248089F5A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55"/>
          <a:stretch/>
        </p:blipFill>
        <p:spPr>
          <a:xfrm>
            <a:off x="6497753" y="3901485"/>
            <a:ext cx="4619625" cy="245745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595994" y="5270597"/>
            <a:ext cx="1654871" cy="364659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15518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Внутреннее перечисление как способ </a:t>
            </a:r>
            <a:br>
              <a:rPr lang="ru-RU" sz="3600" dirty="0">
                <a:solidFill>
                  <a:srgbClr val="00B050"/>
                </a:solidFill>
              </a:rPr>
            </a:br>
            <a:r>
              <a:rPr lang="ru-RU" sz="3600" dirty="0">
                <a:solidFill>
                  <a:srgbClr val="00B050"/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537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ИНН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884" y="1690688"/>
            <a:ext cx="9933362" cy="331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623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Валидация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ИНН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15" y="1438220"/>
            <a:ext cx="6771049" cy="403155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766" y="3354244"/>
            <a:ext cx="6532565" cy="34230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264D32-5101-4F1D-AB30-352005919EDA}"/>
              </a:ext>
            </a:extLst>
          </p:cNvPr>
          <p:cNvSpPr txBox="1"/>
          <p:nvPr/>
        </p:nvSpPr>
        <p:spPr>
          <a:xfrm>
            <a:off x="7285703" y="1946787"/>
            <a:ext cx="3215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Sealed interface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для бедных</a:t>
            </a:r>
          </a:p>
        </p:txBody>
      </p:sp>
    </p:spTree>
    <p:extLst>
      <p:ext uri="{BB962C8B-B14F-4D97-AF65-F5344CB8AC3E}">
        <p14:creationId xmlns:p14="http://schemas.microsoft.com/office/powerpoint/2010/main" val="1174151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Минутка саморекламы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87707"/>
            <a:ext cx="8105775" cy="30289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293" b="90244" l="7295" r="94225">
                        <a14:foregroundMark x1="22796" y1="47561" x2="22796" y2="47561"/>
                        <a14:foregroundMark x1="34043" y1="51220" x2="34043" y2="51220"/>
                        <a14:foregroundMark x1="38602" y1="58537" x2="38602" y2="58537"/>
                        <a14:foregroundMark x1="46809" y1="60976" x2="46809" y2="60976"/>
                        <a14:foregroundMark x1="55319" y1="60976" x2="55319" y2="60976"/>
                        <a14:foregroundMark x1="63526" y1="58537" x2="63526" y2="58537"/>
                        <a14:foregroundMark x1="74164" y1="54878" x2="74164" y2="54878"/>
                        <a14:foregroundMark x1="84802" y1="53659" x2="84802" y2="53659"/>
                        <a14:foregroundMark x1="91185" y1="52439" x2="91185" y2="52439"/>
                        <a14:foregroundMark x1="94225" y1="29268" x2="94225" y2="29268"/>
                        <a14:foregroundMark x1="7295" y1="50000" x2="7295" y2="50000"/>
                      </a14:backgroundRemoval>
                    </a14:imgEffect>
                  </a14:imgLayer>
                </a14:imgProps>
              </a:ext>
            </a:extLst>
          </a:blip>
          <a:srcRect t="9899"/>
          <a:stretch/>
        </p:blipFill>
        <p:spPr>
          <a:xfrm>
            <a:off x="838200" y="5403272"/>
            <a:ext cx="3133725" cy="703739"/>
          </a:xfrm>
          <a:prstGeom prst="rect">
            <a:avLst/>
          </a:prstGeom>
        </p:spPr>
      </p:pic>
      <p:pic>
        <p:nvPicPr>
          <p:cNvPr id="3074" name="Picture 2" descr="Spring Boot — Национальная библиотека им. Н. Э. Баумана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786" y="5146541"/>
            <a:ext cx="3360131" cy="176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609917" y="5455882"/>
            <a:ext cx="17438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92D050"/>
                </a:solidFill>
              </a:rPr>
              <a:t>2.5</a:t>
            </a:r>
            <a:endParaRPr lang="ru-RU" sz="6600" dirty="0">
              <a:solidFill>
                <a:srgbClr val="92D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76934" y="5403272"/>
            <a:ext cx="17438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4">
                    <a:lumMod val="75000"/>
                  </a:schemeClr>
                </a:solidFill>
              </a:rPr>
              <a:t>6.2</a:t>
            </a:r>
            <a:endParaRPr lang="ru-RU" sz="6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30091" y="5755141"/>
            <a:ext cx="2615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</a:t>
            </a:r>
            <a:r>
              <a:rPr lang="en-US" sz="4000" dirty="0">
                <a:solidFill>
                  <a:schemeClr val="accent4">
                    <a:lumMod val="50000"/>
                  </a:schemeClr>
                </a:solidFill>
              </a:rPr>
              <a:t>ATOR</a:t>
            </a:r>
            <a:endParaRPr lang="ru-RU" sz="40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5484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372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Проход по различным значениям перечисления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870702"/>
            <a:ext cx="5479895" cy="120035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77" y="1862806"/>
            <a:ext cx="5707540" cy="153553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750" y="1836570"/>
            <a:ext cx="5429250" cy="2390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67326" y="6015789"/>
            <a:ext cx="271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Не использовать рандом!</a:t>
            </a:r>
          </a:p>
        </p:txBody>
      </p:sp>
    </p:spTree>
    <p:extLst>
      <p:ext uri="{BB962C8B-B14F-4D97-AF65-F5344CB8AC3E}">
        <p14:creationId xmlns:p14="http://schemas.microsoft.com/office/powerpoint/2010/main" val="36849811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Генерация различных видов тестовых моделей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92365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085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Здоровья!</a:t>
            </a:r>
            <a:br>
              <a:rPr lang="ru-RU" sz="8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Добра!</a:t>
            </a:r>
            <a:br>
              <a:rPr lang="ru-RU" sz="8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Любви!</a:t>
            </a:r>
            <a:br>
              <a:rPr lang="ru-RU" sz="8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И процветания!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9640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/>
          </a:bodyPr>
          <a:lstStyle/>
          <a:p>
            <a:pPr algn="ctr"/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Ответы на разминку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574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2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21" y="1344584"/>
            <a:ext cx="10884594" cy="493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749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8648128" y="244991"/>
            <a:ext cx="871451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1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CDBB89B-1FD5-4F31-8D7E-E24AB6DBC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78" y="108013"/>
            <a:ext cx="6166485" cy="664197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462EDD-42AF-4866-B330-8E75AE16C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257" y="2336863"/>
            <a:ext cx="7087743" cy="441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872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814" y="299951"/>
            <a:ext cx="7191375" cy="632460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3103049" y="332452"/>
            <a:ext cx="74121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36" y="1881144"/>
            <a:ext cx="4352925" cy="45529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73" y="224314"/>
            <a:ext cx="1656830" cy="165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642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56615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3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392" y="1690688"/>
            <a:ext cx="9150841" cy="437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53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публичном </a:t>
            </a:r>
            <a:r>
              <a:rPr lang="en-US" sz="3600" dirty="0">
                <a:solidFill>
                  <a:srgbClr val="00B050"/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6608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3983</TotalTime>
  <Words>688</Words>
  <Application>Microsoft Office PowerPoint</Application>
  <PresentationFormat>Широкоэкранный</PresentationFormat>
  <Paragraphs>249</Paragraphs>
  <Slides>72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72</vt:i4>
      </vt:variant>
    </vt:vector>
  </HeadingPairs>
  <TitlesOfParts>
    <vt:vector size="77" baseType="lpstr">
      <vt:lpstr>Arial</vt:lpstr>
      <vt:lpstr>Calibri</vt:lpstr>
      <vt:lpstr>Calibri Light</vt:lpstr>
      <vt:lpstr>Wingdings</vt:lpstr>
      <vt:lpstr>Тема Office</vt:lpstr>
      <vt:lpstr>Презентация PowerPoint</vt:lpstr>
      <vt:lpstr>Представление себя</vt:lpstr>
      <vt:lpstr>Effective Enums</vt:lpstr>
      <vt:lpstr>Презентация PowerPoint</vt:lpstr>
      <vt:lpstr>Разминка 1</vt:lpstr>
      <vt:lpstr>Разминка 1</vt:lpstr>
      <vt:lpstr>Разминка 2</vt:lpstr>
      <vt:lpstr>Разминка 3</vt:lpstr>
      <vt:lpstr>Презентация PowerPoint</vt:lpstr>
      <vt:lpstr>JPoint 2021</vt:lpstr>
      <vt:lpstr>Презентация PowerPoint</vt:lpstr>
      <vt:lpstr>Отдача перечислений</vt:lpstr>
      <vt:lpstr>Презентация PowerPoint</vt:lpstr>
      <vt:lpstr>Google ReCaptcha</vt:lpstr>
      <vt:lpstr>Google ReCaptcha API</vt:lpstr>
      <vt:lpstr>Презентация PowerPoint</vt:lpstr>
      <vt:lpstr>Добавление незадокументированного значения</vt:lpstr>
      <vt:lpstr>Добавление UNEXPECTED значения</vt:lpstr>
      <vt:lpstr>Презентация PowerPoint</vt:lpstr>
      <vt:lpstr>Презентация PowerPoint</vt:lpstr>
      <vt:lpstr>JSON</vt:lpstr>
      <vt:lpstr>OpenAPI и библиотека springdoc</vt:lpstr>
      <vt:lpstr>Почему ваш JSON на меня орет?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Получение перечисления по значению</vt:lpstr>
      <vt:lpstr>По названию без расширения </vt:lpstr>
      <vt:lpstr>По названию с расширением</vt:lpstr>
      <vt:lpstr>Apache Commons и Guava</vt:lpstr>
      <vt:lpstr>Реализация Apache Commons</vt:lpstr>
      <vt:lpstr>Реализация Guava</vt:lpstr>
      <vt:lpstr>Реализация valueOf(Class, name)</vt:lpstr>
      <vt:lpstr>Замер перфоманса с помощью JMH</vt:lpstr>
      <vt:lpstr>Получение перечисления по параметру</vt:lpstr>
      <vt:lpstr>Через стрим</vt:lpstr>
      <vt:lpstr>Кэш в виде мапы</vt:lpstr>
      <vt:lpstr>Сравнение производительности</vt:lpstr>
      <vt:lpstr>Алгоритм выбора решения</vt:lpstr>
      <vt:lpstr>Презентация PowerPoint</vt:lpstr>
      <vt:lpstr>Презентация PowerPoint</vt:lpstr>
      <vt:lpstr>Laziness</vt:lpstr>
      <vt:lpstr>Мутабельность</vt:lpstr>
      <vt:lpstr>Singleton enum как Spring Bean</vt:lpstr>
      <vt:lpstr>Вот так, с помощью нехитрых приспособлений, можно enum превратить в Singleton и даже в  спринговый компонент. Но зачем?</vt:lpstr>
      <vt:lpstr>Что там у котлинистов?</vt:lpstr>
      <vt:lpstr>Презентация PowerPoint</vt:lpstr>
      <vt:lpstr>Презентация PowerPoint</vt:lpstr>
      <vt:lpstr>ИНН</vt:lpstr>
      <vt:lpstr>Валидация ИНН</vt:lpstr>
      <vt:lpstr>Минутка саморекламы</vt:lpstr>
      <vt:lpstr>Презентация PowerPoint</vt:lpstr>
      <vt:lpstr>Проход по различным значениям перечисления</vt:lpstr>
      <vt:lpstr>Генерация различных видов тестовых моделей</vt:lpstr>
      <vt:lpstr>Презентация PowerPoint</vt:lpstr>
      <vt:lpstr>Здоровья! Добра! Любви! И процветания!</vt:lpstr>
      <vt:lpstr>Ответы на разминку</vt:lpstr>
      <vt:lpstr>1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Enums</dc:title>
  <dc:creator>Пользователь Windows</dc:creator>
  <cp:lastModifiedBy>Бояршинов Артём Владиславович</cp:lastModifiedBy>
  <cp:revision>79</cp:revision>
  <dcterms:created xsi:type="dcterms:W3CDTF">2021-07-21T11:09:59Z</dcterms:created>
  <dcterms:modified xsi:type="dcterms:W3CDTF">2021-08-01T11:49:21Z</dcterms:modified>
</cp:coreProperties>
</file>